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>
      <p:cViewPr varScale="1">
        <p:scale>
          <a:sx n="69" d="100"/>
          <a:sy n="69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8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3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4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1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0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8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6DDCA-ABCA-41D8-AABF-023925C9E4EF}" type="datetimeFigureOut">
              <a:rPr lang="en-US" smtClean="0"/>
              <a:t>12/25/2014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4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219200"/>
            <a:ext cx="8118764" cy="1470025"/>
          </a:xfrm>
        </p:spPr>
        <p:txBody>
          <a:bodyPr/>
          <a:lstStyle/>
          <a:p>
            <a:r>
              <a:rPr lang="en-US" b="1" dirty="0" smtClean="0"/>
              <a:t>Chapter 2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124200"/>
            <a:ext cx="8077200" cy="37338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HTML FORMATTING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64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1"/>
            <a:ext cx="8229600" cy="4918364"/>
          </a:xfrm>
        </p:spPr>
        <p:txBody>
          <a:bodyPr/>
          <a:lstStyle/>
          <a:p>
            <a:r>
              <a:rPr lang="en-US" dirty="0" smtClean="0"/>
              <a:t>A lot of tags may be outdated especially if using CSS style sheets. </a:t>
            </a:r>
          </a:p>
          <a:p>
            <a:r>
              <a:rPr lang="en-US" dirty="0" smtClean="0"/>
              <a:t>Sometimes using formatting tags instead of using Style Sheets is easier.</a:t>
            </a:r>
          </a:p>
          <a:p>
            <a:r>
              <a:rPr lang="en-US" dirty="0" smtClean="0"/>
              <a:t>Not all tags work in all browsers.</a:t>
            </a:r>
          </a:p>
          <a:p>
            <a:r>
              <a:rPr lang="en-US" dirty="0" smtClean="0"/>
              <a:t>Each browsers use their own standards to read 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988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036" y="609600"/>
            <a:ext cx="8229600" cy="990600"/>
          </a:xfrm>
        </p:spPr>
        <p:txBody>
          <a:bodyPr/>
          <a:lstStyle/>
          <a:p>
            <a:r>
              <a:rPr lang="en-US" dirty="0" smtClean="0"/>
              <a:t>Formatting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618" y="1524001"/>
            <a:ext cx="8229600" cy="5334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4200" b="1" dirty="0" smtClean="0"/>
              <a:t>Bold, Italic, &amp; Underline</a:t>
            </a:r>
          </a:p>
          <a:p>
            <a:r>
              <a:rPr lang="en-US" dirty="0" smtClean="0"/>
              <a:t>Tag </a:t>
            </a:r>
            <a:r>
              <a:rPr lang="en-US" dirty="0" smtClean="0"/>
              <a:t>&lt;b&gt; </a:t>
            </a:r>
            <a:r>
              <a:rPr lang="en-US" dirty="0" smtClean="0"/>
              <a:t>and </a:t>
            </a:r>
            <a:r>
              <a:rPr lang="en-US" dirty="0" smtClean="0"/>
              <a:t>&lt;/b&gt; </a:t>
            </a:r>
            <a:r>
              <a:rPr lang="en-US" dirty="0" smtClean="0"/>
              <a:t>- Bolds text between open and closed tags.</a:t>
            </a:r>
          </a:p>
          <a:p>
            <a:r>
              <a:rPr lang="en-US" dirty="0" smtClean="0"/>
              <a:t>Tag </a:t>
            </a:r>
            <a:r>
              <a:rPr lang="en-US" dirty="0" smtClean="0"/>
              <a:t>&lt;</a:t>
            </a:r>
            <a:r>
              <a:rPr lang="en-US" dirty="0"/>
              <a:t>i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/>
              <a:t>i</a:t>
            </a:r>
            <a:r>
              <a:rPr lang="en-US" dirty="0" smtClean="0"/>
              <a:t>&gt; </a:t>
            </a:r>
            <a:r>
              <a:rPr lang="en-US" dirty="0" smtClean="0"/>
              <a:t>- Italicize text between open and closed tags.</a:t>
            </a:r>
          </a:p>
          <a:p>
            <a:r>
              <a:rPr lang="en-US" dirty="0" smtClean="0"/>
              <a:t>Tag </a:t>
            </a:r>
            <a:r>
              <a:rPr lang="en-US" dirty="0" smtClean="0"/>
              <a:t>&lt;u&gt; </a:t>
            </a:r>
            <a:r>
              <a:rPr lang="en-US" dirty="0" smtClean="0"/>
              <a:t>and </a:t>
            </a:r>
            <a:r>
              <a:rPr lang="en-US" dirty="0" smtClean="0"/>
              <a:t>&lt;/u&gt; </a:t>
            </a:r>
            <a:r>
              <a:rPr lang="en-US" dirty="0" smtClean="0"/>
              <a:t>- Underline text between open and closed tags. </a:t>
            </a:r>
            <a:endParaRPr lang="en-US" dirty="0"/>
          </a:p>
          <a:p>
            <a:r>
              <a:rPr lang="en-US" dirty="0" smtClean="0"/>
              <a:t>Tag </a:t>
            </a:r>
            <a:r>
              <a:rPr lang="en-US" dirty="0" smtClean="0"/>
              <a:t>&lt;</a:t>
            </a:r>
            <a:r>
              <a:rPr lang="en-US" dirty="0" err="1" smtClean="0"/>
              <a:t>em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 err="1" smtClean="0"/>
              <a:t>em</a:t>
            </a:r>
            <a:r>
              <a:rPr lang="en-US" dirty="0" smtClean="0"/>
              <a:t>&gt; </a:t>
            </a:r>
            <a:r>
              <a:rPr lang="en-US" dirty="0" smtClean="0"/>
              <a:t>- Italicize text. Is a less common tag. Also known as Logical Formatting tag. </a:t>
            </a:r>
          </a:p>
          <a:p>
            <a:r>
              <a:rPr lang="en-US" dirty="0" smtClean="0"/>
              <a:t>&lt;</a:t>
            </a:r>
            <a:r>
              <a:rPr lang="en-US" dirty="0" smtClean="0"/>
              <a:t>strong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 smtClean="0"/>
              <a:t>strong</a:t>
            </a:r>
            <a:r>
              <a:rPr lang="en-US" dirty="0" smtClean="0"/>
              <a:t>&gt; </a:t>
            </a:r>
            <a:r>
              <a:rPr lang="en-US" dirty="0" smtClean="0"/>
              <a:t>- Bolds text. </a:t>
            </a:r>
            <a:r>
              <a:rPr lang="en-US" dirty="0"/>
              <a:t>Is a less common tag. Also known as Logical Formatting tag. </a:t>
            </a:r>
            <a:br>
              <a:rPr lang="en-US" dirty="0"/>
            </a:b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77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/>
          <a:lstStyle/>
          <a:p>
            <a:r>
              <a:rPr lang="en-US" dirty="0" smtClean="0"/>
              <a:t>Formatting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3058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Strike Outs &amp; Blink Tags </a:t>
            </a:r>
          </a:p>
          <a:p>
            <a:r>
              <a:rPr lang="en-US" dirty="0" smtClean="0"/>
              <a:t>&lt;</a:t>
            </a:r>
            <a:r>
              <a:rPr lang="en-US" dirty="0"/>
              <a:t>s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/>
              <a:t>s</a:t>
            </a:r>
            <a:r>
              <a:rPr lang="en-US" dirty="0" smtClean="0"/>
              <a:t>&gt; </a:t>
            </a:r>
            <a:r>
              <a:rPr lang="en-US" dirty="0" smtClean="0"/>
              <a:t>- Draws a line through the text located between the tags.  It has been deprecated.</a:t>
            </a:r>
            <a:endParaRPr lang="en-US" dirty="0"/>
          </a:p>
          <a:p>
            <a:r>
              <a:rPr lang="en-US" dirty="0" smtClean="0"/>
              <a:t>&lt;</a:t>
            </a:r>
            <a:r>
              <a:rPr lang="en-US" dirty="0" smtClean="0"/>
              <a:t>strike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 smtClean="0"/>
              <a:t>strike</a:t>
            </a:r>
            <a:r>
              <a:rPr lang="en-US" dirty="0" smtClean="0"/>
              <a:t>&gt; </a:t>
            </a:r>
            <a:r>
              <a:rPr lang="en-US" dirty="0" smtClean="0"/>
              <a:t>- </a:t>
            </a:r>
            <a:r>
              <a:rPr lang="en-US" dirty="0"/>
              <a:t>Draws a line through the text located between the tags.  It has been deprecated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&lt;</a:t>
            </a:r>
            <a:r>
              <a:rPr lang="en-US" dirty="0" smtClean="0"/>
              <a:t>blink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 smtClean="0"/>
              <a:t>blink</a:t>
            </a:r>
            <a:r>
              <a:rPr lang="en-US" dirty="0" smtClean="0"/>
              <a:t>&gt; </a:t>
            </a:r>
            <a:r>
              <a:rPr lang="en-US" dirty="0" smtClean="0"/>
              <a:t>- Makes text blink. Not recognized by all browser. May cause seizures. Not really a part of HTML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5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76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Logical </a:t>
            </a:r>
            <a:r>
              <a:rPr lang="en-US" dirty="0" smtClean="0"/>
              <a:t>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1"/>
            <a:ext cx="8229600" cy="4876800"/>
          </a:xfrm>
        </p:spPr>
        <p:txBody>
          <a:bodyPr/>
          <a:lstStyle/>
          <a:p>
            <a:r>
              <a:rPr lang="en-US" dirty="0" smtClean="0"/>
              <a:t>&lt;</a:t>
            </a:r>
            <a:r>
              <a:rPr lang="en-US" dirty="0" smtClean="0"/>
              <a:t>address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 smtClean="0"/>
              <a:t>address</a:t>
            </a:r>
            <a:r>
              <a:rPr lang="en-US" dirty="0" smtClean="0"/>
              <a:t>&gt; </a:t>
            </a:r>
            <a:r>
              <a:rPr lang="en-US" dirty="0" smtClean="0"/>
              <a:t>- Italicize text. Not widely used old fashion.</a:t>
            </a:r>
          </a:p>
          <a:p>
            <a:r>
              <a:rPr lang="en-US" dirty="0" smtClean="0"/>
              <a:t>&lt;</a:t>
            </a:r>
            <a:r>
              <a:rPr lang="en-US" dirty="0" smtClean="0"/>
              <a:t>cite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 smtClean="0"/>
              <a:t>cite</a:t>
            </a:r>
            <a:r>
              <a:rPr lang="en-US" dirty="0" smtClean="0"/>
              <a:t>&gt; </a:t>
            </a:r>
            <a:r>
              <a:rPr lang="en-US" dirty="0" smtClean="0"/>
              <a:t>- for citations and makes text italicized. Old Fashion not widely used 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&lt;</a:t>
            </a:r>
            <a:r>
              <a:rPr lang="en-US" dirty="0" err="1" smtClean="0"/>
              <a:t>dfn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 err="1" smtClean="0"/>
              <a:t>dfn</a:t>
            </a:r>
            <a:r>
              <a:rPr lang="en-US" dirty="0" smtClean="0"/>
              <a:t>&gt; </a:t>
            </a:r>
            <a:r>
              <a:rPr lang="en-US" dirty="0" smtClean="0"/>
              <a:t>- for definitions and makes text italicized</a:t>
            </a:r>
            <a:endParaRPr lang="en-US" dirty="0"/>
          </a:p>
          <a:p>
            <a:r>
              <a:rPr lang="en-US" dirty="0" smtClean="0"/>
              <a:t>&lt;</a:t>
            </a:r>
            <a:r>
              <a:rPr lang="en-US" dirty="0" err="1" smtClean="0"/>
              <a:t>var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 err="1" smtClean="0"/>
              <a:t>var</a:t>
            </a:r>
            <a:r>
              <a:rPr lang="en-US" dirty="0" smtClean="0"/>
              <a:t>&gt; </a:t>
            </a:r>
            <a:r>
              <a:rPr lang="en-US" dirty="0" smtClean="0"/>
              <a:t>- for variables and makes text italicized.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3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90600"/>
            <a:ext cx="8229600" cy="1219200"/>
          </a:xfrm>
        </p:spPr>
        <p:txBody>
          <a:bodyPr/>
          <a:lstStyle/>
          <a:p>
            <a:r>
              <a:rPr lang="en-US" dirty="0" smtClean="0"/>
              <a:t>Embedding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5281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Combining tags</a:t>
            </a:r>
            <a:endParaRPr lang="en-US" dirty="0"/>
          </a:p>
          <a:p>
            <a:r>
              <a:rPr lang="en-US" dirty="0"/>
              <a:t>You can combine tags but you must follow the rule: “Last one open is the first one closed”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&lt;b&gt;&lt;</a:t>
            </a:r>
            <a:r>
              <a:rPr lang="en-US" dirty="0" err="1"/>
              <a:t>i</a:t>
            </a:r>
            <a:r>
              <a:rPr lang="en-US" dirty="0" smtClean="0"/>
              <a:t>&gt;&lt;</a:t>
            </a:r>
            <a:r>
              <a:rPr lang="en-US" dirty="0"/>
              <a:t>u</a:t>
            </a:r>
            <a:r>
              <a:rPr lang="en-US" dirty="0" smtClean="0"/>
              <a:t>&gt; </a:t>
            </a:r>
            <a:r>
              <a:rPr lang="en-US" dirty="0" smtClean="0"/>
              <a:t>Text </a:t>
            </a:r>
            <a:r>
              <a:rPr lang="en-US" dirty="0" smtClean="0"/>
              <a:t>&lt;/</a:t>
            </a:r>
            <a:r>
              <a:rPr lang="en-US" dirty="0"/>
              <a:t>u</a:t>
            </a:r>
            <a:r>
              <a:rPr lang="en-US" dirty="0" smtClean="0"/>
              <a:t>&gt;&lt;/</a:t>
            </a:r>
            <a:r>
              <a:rPr lang="en-US" dirty="0" err="1"/>
              <a:t>i</a:t>
            </a:r>
            <a:r>
              <a:rPr lang="en-US" dirty="0" smtClean="0"/>
              <a:t>&gt;&lt;/</a:t>
            </a:r>
            <a:r>
              <a:rPr lang="en-US" dirty="0"/>
              <a:t>b</a:t>
            </a:r>
            <a:r>
              <a:rPr lang="en-US" dirty="0" smtClean="0"/>
              <a:t>&gt; </a:t>
            </a:r>
            <a:endParaRPr lang="en-US" dirty="0"/>
          </a:p>
          <a:p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95400" y="40386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828800" y="4191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38400" y="4343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86400" y="40386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24400" y="4191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114800" y="4343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295400" y="4038600"/>
            <a:ext cx="419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28800" y="4191000"/>
            <a:ext cx="289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438400" y="43434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02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Incorrect Way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1"/>
            <a:ext cx="8229600" cy="4876800"/>
          </a:xfrm>
        </p:spPr>
        <p:txBody>
          <a:bodyPr/>
          <a:lstStyle/>
          <a:p>
            <a:r>
              <a:rPr lang="en-US" dirty="0"/>
              <a:t>Notice the lines don’t intersect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&lt;B&gt;&lt;I&gt;&lt;U&gt; </a:t>
            </a:r>
            <a:r>
              <a:rPr lang="en-US" dirty="0" smtClean="0"/>
              <a:t>TEXT &lt;/</a:t>
            </a:r>
            <a:r>
              <a:rPr lang="en-US" dirty="0"/>
              <a:t>B&gt;&lt;/I&gt;&lt;/U&gt;</a:t>
            </a:r>
          </a:p>
          <a:p>
            <a:r>
              <a:rPr lang="en-US" dirty="0"/>
              <a:t>Notice the lines intersects each </a:t>
            </a:r>
            <a:r>
              <a:rPr lang="en-US" dirty="0" smtClean="0"/>
              <a:t>other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57300" y="25146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828800" y="26670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62200" y="2857500"/>
            <a:ext cx="0" cy="342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638800" y="2857500"/>
            <a:ext cx="0" cy="342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362200" y="2836718"/>
            <a:ext cx="327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953000" y="26670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828800" y="2667000"/>
            <a:ext cx="3124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191000" y="25146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257300" y="2514600"/>
            <a:ext cx="2933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17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/>
          <a:lstStyle/>
          <a:p>
            <a:r>
              <a:rPr lang="en-US" dirty="0" smtClean="0"/>
              <a:t>Formatting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382000" cy="5257800"/>
          </a:xfrm>
        </p:spPr>
        <p:txBody>
          <a:bodyPr/>
          <a:lstStyle/>
          <a:p>
            <a:r>
              <a:rPr lang="en-US" dirty="0" smtClean="0"/>
              <a:t>x&lt;sup&gt;2&lt;/</a:t>
            </a:r>
            <a:r>
              <a:rPr lang="en-US" dirty="0" smtClean="0"/>
              <a:t>sup</a:t>
            </a:r>
            <a:r>
              <a:rPr lang="en-US" dirty="0" smtClean="0"/>
              <a:t>&gt; </a:t>
            </a:r>
            <a:r>
              <a:rPr lang="en-US" dirty="0" smtClean="0"/>
              <a:t>x</a:t>
            </a:r>
            <a:r>
              <a:rPr lang="en-US" sz="2800" baseline="30000" dirty="0" smtClean="0"/>
              <a:t>2 </a:t>
            </a:r>
            <a:r>
              <a:rPr lang="en-US" sz="2800" dirty="0" smtClean="0"/>
              <a:t>- Superscript</a:t>
            </a:r>
            <a:endParaRPr lang="en-US" sz="2400" baseline="30000" dirty="0"/>
          </a:p>
          <a:p>
            <a:r>
              <a:rPr lang="en-US" dirty="0" smtClean="0"/>
              <a:t>H&lt;sub&gt;2&lt;/</a:t>
            </a:r>
            <a:r>
              <a:rPr lang="en-US" dirty="0" smtClean="0"/>
              <a:t>sub</a:t>
            </a:r>
            <a:r>
              <a:rPr lang="en-US" dirty="0" smtClean="0"/>
              <a:t>&gt;O </a:t>
            </a:r>
            <a:r>
              <a:rPr lang="en-US" dirty="0" smtClean="0"/>
              <a:t>–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smtClean="0"/>
              <a:t>&lt;</a:t>
            </a:r>
            <a:r>
              <a:rPr lang="en-US" dirty="0" smtClean="0"/>
              <a:t>big</a:t>
            </a:r>
            <a:r>
              <a:rPr lang="en-US" dirty="0" smtClean="0"/>
              <a:t>&gt; </a:t>
            </a:r>
            <a:r>
              <a:rPr lang="en-US" dirty="0" smtClean="0"/>
              <a:t>and </a:t>
            </a:r>
            <a:r>
              <a:rPr lang="en-US" dirty="0" smtClean="0"/>
              <a:t>&lt;/</a:t>
            </a:r>
            <a:r>
              <a:rPr lang="en-US" dirty="0" smtClean="0"/>
              <a:t>big</a:t>
            </a:r>
            <a:r>
              <a:rPr lang="en-US" dirty="0" smtClean="0"/>
              <a:t>&gt; </a:t>
            </a:r>
            <a:r>
              <a:rPr lang="en-US" dirty="0" smtClean="0"/>
              <a:t>- Increases the text size</a:t>
            </a:r>
            <a:endParaRPr lang="en-US" dirty="0"/>
          </a:p>
          <a:p>
            <a:r>
              <a:rPr lang="en-US" dirty="0" smtClean="0"/>
              <a:t>&lt;</a:t>
            </a:r>
            <a:r>
              <a:rPr lang="en-US" dirty="0" smtClean="0"/>
              <a:t>big</a:t>
            </a:r>
            <a:r>
              <a:rPr lang="en-US" dirty="0" smtClean="0"/>
              <a:t>&gt;&lt;big&gt; </a:t>
            </a:r>
            <a:r>
              <a:rPr lang="en-US" dirty="0" smtClean="0"/>
              <a:t>text </a:t>
            </a:r>
            <a:r>
              <a:rPr lang="en-US" dirty="0" smtClean="0"/>
              <a:t>&lt;/</a:t>
            </a:r>
            <a:r>
              <a:rPr lang="en-US" dirty="0" smtClean="0"/>
              <a:t>big</a:t>
            </a:r>
            <a:r>
              <a:rPr lang="en-US" dirty="0" smtClean="0"/>
              <a:t>&gt;&lt;/big&gt; </a:t>
            </a:r>
            <a:r>
              <a:rPr lang="en-US" dirty="0" smtClean="0"/>
              <a:t>- Increases text twice. </a:t>
            </a:r>
            <a:endParaRPr lang="en-US" dirty="0"/>
          </a:p>
          <a:p>
            <a:r>
              <a:rPr lang="en-US" dirty="0" smtClean="0"/>
              <a:t>&lt;small&gt; </a:t>
            </a:r>
            <a:r>
              <a:rPr lang="en-US" dirty="0" smtClean="0"/>
              <a:t>text </a:t>
            </a:r>
            <a:r>
              <a:rPr lang="en-US" dirty="0" smtClean="0"/>
              <a:t>&lt;/</a:t>
            </a:r>
            <a:r>
              <a:rPr lang="en-US" dirty="0" smtClean="0"/>
              <a:t>small</a:t>
            </a:r>
            <a:r>
              <a:rPr lang="en-US" dirty="0" smtClean="0"/>
              <a:t>&gt; </a:t>
            </a:r>
            <a:r>
              <a:rPr lang="en-US" dirty="0" smtClean="0"/>
              <a:t>- decreases text size</a:t>
            </a:r>
            <a:endParaRPr lang="en-US" dirty="0"/>
          </a:p>
          <a:p>
            <a:r>
              <a:rPr lang="en-US" dirty="0" smtClean="0"/>
              <a:t>&lt;</a:t>
            </a:r>
            <a:r>
              <a:rPr lang="en-US" dirty="0" smtClean="0"/>
              <a:t>small</a:t>
            </a:r>
            <a:r>
              <a:rPr lang="en-US" dirty="0" smtClean="0"/>
              <a:t>&gt;&lt;small&gt;Text &lt;/small&gt;&lt;/small&gt; </a:t>
            </a:r>
            <a:r>
              <a:rPr lang="en-US" dirty="0" smtClean="0"/>
              <a:t>- Decreases the text twice.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971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Font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5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tt</a:t>
            </a:r>
            <a:r>
              <a:rPr lang="en-US" dirty="0" smtClean="0"/>
              <a:t>&gt; </a:t>
            </a:r>
            <a:r>
              <a:rPr lang="en-US" dirty="0" smtClean="0"/>
              <a:t>Text </a:t>
            </a:r>
            <a:r>
              <a:rPr lang="en-US" dirty="0" smtClean="0"/>
              <a:t>&lt;/</a:t>
            </a:r>
            <a:r>
              <a:rPr lang="en-US" dirty="0" err="1" smtClean="0"/>
              <a:t>tt</a:t>
            </a:r>
            <a:r>
              <a:rPr lang="en-US" dirty="0" smtClean="0"/>
              <a:t>&gt; </a:t>
            </a:r>
            <a:r>
              <a:rPr lang="en-US" dirty="0" smtClean="0"/>
              <a:t>- typewriter text style</a:t>
            </a:r>
            <a:endParaRPr lang="en-US" dirty="0"/>
          </a:p>
          <a:p>
            <a:r>
              <a:rPr lang="en-US" dirty="0" smtClean="0"/>
              <a:t>&lt;code&gt; </a:t>
            </a:r>
            <a:r>
              <a:rPr lang="en-US" dirty="0" smtClean="0"/>
              <a:t>Text </a:t>
            </a:r>
            <a:r>
              <a:rPr lang="en-US" dirty="0" smtClean="0"/>
              <a:t>&lt;/</a:t>
            </a:r>
            <a:r>
              <a:rPr lang="en-US" dirty="0" smtClean="0"/>
              <a:t>code</a:t>
            </a:r>
            <a:r>
              <a:rPr lang="en-US" dirty="0" smtClean="0"/>
              <a:t>&gt; </a:t>
            </a:r>
            <a:r>
              <a:rPr lang="en-US" dirty="0" smtClean="0"/>
              <a:t>- Formatting code style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&lt;</a:t>
            </a:r>
            <a:r>
              <a:rPr lang="en-US" dirty="0" err="1" smtClean="0"/>
              <a:t>kbd</a:t>
            </a:r>
            <a:r>
              <a:rPr lang="en-US" dirty="0" smtClean="0"/>
              <a:t>&gt; </a:t>
            </a:r>
            <a:r>
              <a:rPr lang="en-US" dirty="0" smtClean="0"/>
              <a:t>Text </a:t>
            </a:r>
            <a:r>
              <a:rPr lang="en-US" dirty="0" smtClean="0"/>
              <a:t>&lt;/</a:t>
            </a:r>
            <a:r>
              <a:rPr lang="en-US" dirty="0" err="1" smtClean="0"/>
              <a:t>kbd</a:t>
            </a:r>
            <a:r>
              <a:rPr lang="en-US" dirty="0" smtClean="0"/>
              <a:t>&gt; </a:t>
            </a:r>
            <a:r>
              <a:rPr lang="en-US" dirty="0" smtClean="0"/>
              <a:t>- Keyboard Instruction style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&lt;</a:t>
            </a:r>
            <a:r>
              <a:rPr lang="en-US" dirty="0" err="1" smtClean="0"/>
              <a:t>samp</a:t>
            </a:r>
            <a:r>
              <a:rPr lang="en-US" dirty="0" smtClean="0"/>
              <a:t>&gt; </a:t>
            </a:r>
            <a:r>
              <a:rPr lang="en-US" dirty="0" smtClean="0"/>
              <a:t>Text </a:t>
            </a:r>
            <a:r>
              <a:rPr lang="en-US" dirty="0" smtClean="0"/>
              <a:t>&lt;/</a:t>
            </a:r>
            <a:r>
              <a:rPr lang="en-US" dirty="0" err="1" smtClean="0"/>
              <a:t>samp</a:t>
            </a:r>
            <a:r>
              <a:rPr lang="en-US" dirty="0" smtClean="0"/>
              <a:t>&gt; </a:t>
            </a:r>
            <a:r>
              <a:rPr lang="en-US" dirty="0" smtClean="0"/>
              <a:t>- Sample Text style</a:t>
            </a:r>
          </a:p>
          <a:p>
            <a:pPr marL="0" indent="0">
              <a:buNone/>
            </a:pPr>
            <a:r>
              <a:rPr lang="en-US" dirty="0" smtClean="0"/>
              <a:t>The above are not used much anymore. </a:t>
            </a:r>
            <a:endParaRPr lang="en-US" dirty="0"/>
          </a:p>
          <a:p>
            <a:r>
              <a:rPr lang="en-US" dirty="0" smtClean="0"/>
              <a:t>&lt;pre&gt; </a:t>
            </a:r>
            <a:r>
              <a:rPr lang="en-US" dirty="0" smtClean="0"/>
              <a:t>Text </a:t>
            </a:r>
            <a:r>
              <a:rPr lang="en-US" dirty="0" smtClean="0"/>
              <a:t>&lt;/</a:t>
            </a:r>
            <a:r>
              <a:rPr lang="en-US" dirty="0" smtClean="0"/>
              <a:t>pre</a:t>
            </a:r>
            <a:r>
              <a:rPr lang="en-US" dirty="0" smtClean="0"/>
              <a:t>&gt; </a:t>
            </a:r>
            <a:r>
              <a:rPr lang="en-US" dirty="0" smtClean="0"/>
              <a:t>- WYSIWYG – What you see is what you get including spaces and returns. </a:t>
            </a:r>
            <a:endParaRPr lang="en-US" dirty="0"/>
          </a:p>
          <a:p>
            <a:r>
              <a:rPr lang="en-US" dirty="0"/>
              <a:t>&amp;</a:t>
            </a:r>
            <a:r>
              <a:rPr lang="en-US" dirty="0" err="1"/>
              <a:t>gt</a:t>
            </a:r>
            <a:r>
              <a:rPr lang="en-US" dirty="0"/>
              <a:t> </a:t>
            </a:r>
            <a:r>
              <a:rPr lang="en-US" dirty="0" smtClean="0"/>
              <a:t>– Output the greater than symbol (&gt;)</a:t>
            </a:r>
          </a:p>
          <a:p>
            <a:r>
              <a:rPr lang="en-US" dirty="0" smtClean="0"/>
              <a:t>&amp;</a:t>
            </a:r>
            <a:r>
              <a:rPr lang="en-US" dirty="0" err="1"/>
              <a:t>lt</a:t>
            </a:r>
            <a:r>
              <a:rPr lang="en-US" dirty="0"/>
              <a:t> – </a:t>
            </a:r>
            <a:r>
              <a:rPr lang="en-US" dirty="0" smtClean="0"/>
              <a:t>Output the less than symbol (&lt;)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096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/>
          <a:lstStyle/>
          <a:p>
            <a:r>
              <a:rPr lang="en-US" dirty="0" smtClean="0"/>
              <a:t>Block-Level 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3820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&lt;</a:t>
            </a:r>
            <a:r>
              <a:rPr lang="en-US" b="1" dirty="0" err="1"/>
              <a:t>b</a:t>
            </a:r>
            <a:r>
              <a:rPr lang="en-US" b="1" dirty="0" err="1" smtClean="0"/>
              <a:t>lockquote</a:t>
            </a:r>
            <a:r>
              <a:rPr lang="en-US" b="1" dirty="0" smtClean="0"/>
              <a:t>&gt; </a:t>
            </a:r>
            <a:r>
              <a:rPr lang="en-US" b="1" dirty="0" smtClean="0"/>
              <a:t>&lt;/</a:t>
            </a:r>
            <a:r>
              <a:rPr lang="en-US" b="1" dirty="0" err="1"/>
              <a:t>b</a:t>
            </a:r>
            <a:r>
              <a:rPr lang="en-US" b="1" dirty="0" err="1" smtClean="0"/>
              <a:t>lockquote</a:t>
            </a:r>
            <a:r>
              <a:rPr lang="en-US" b="1" dirty="0" smtClean="0"/>
              <a:t>&gt; - </a:t>
            </a:r>
            <a:r>
              <a:rPr lang="en-US" dirty="0" smtClean="0"/>
              <a:t>used for marking quoted text.</a:t>
            </a:r>
          </a:p>
          <a:p>
            <a:pPr lvl="1"/>
            <a:r>
              <a:rPr lang="en-US" dirty="0" smtClean="0"/>
              <a:t>Can use the attribute cite = “</a:t>
            </a:r>
            <a:r>
              <a:rPr lang="en-US" dirty="0" err="1" smtClean="0"/>
              <a:t>url</a:t>
            </a:r>
            <a:r>
              <a:rPr lang="en-US" dirty="0" smtClean="0"/>
              <a:t>” inside the </a:t>
            </a:r>
            <a:r>
              <a:rPr lang="en-US" dirty="0" err="1" smtClean="0"/>
              <a:t>Blockqoute</a:t>
            </a:r>
            <a:r>
              <a:rPr lang="en-US" dirty="0" smtClean="0"/>
              <a:t> tag to identify the web site source of the quote.</a:t>
            </a:r>
          </a:p>
          <a:p>
            <a:r>
              <a:rPr lang="en-US" b="1" dirty="0" smtClean="0"/>
              <a:t>&lt;</a:t>
            </a:r>
            <a:r>
              <a:rPr lang="en-US" b="1" dirty="0"/>
              <a:t>q&gt; </a:t>
            </a:r>
            <a:r>
              <a:rPr lang="en-US" b="1" dirty="0" smtClean="0"/>
              <a:t>&lt;/</a:t>
            </a:r>
            <a:r>
              <a:rPr lang="en-US" b="1" dirty="0"/>
              <a:t>q</a:t>
            </a:r>
            <a:r>
              <a:rPr lang="en-US" b="1" dirty="0" smtClean="0"/>
              <a:t>&gt; -  </a:t>
            </a:r>
            <a:r>
              <a:rPr lang="en-US" dirty="0" smtClean="0"/>
              <a:t>for inline text with double quotes</a:t>
            </a:r>
          </a:p>
          <a:p>
            <a:pPr lvl="1"/>
            <a:r>
              <a:rPr lang="en-US" dirty="0" smtClean="0"/>
              <a:t>Can use attribute </a:t>
            </a:r>
            <a:r>
              <a:rPr lang="en-US" dirty="0" err="1" smtClean="0"/>
              <a:t>xml:lang</a:t>
            </a:r>
            <a:r>
              <a:rPr lang="en-US" dirty="0" smtClean="0"/>
              <a:t> = “xx” where xx is the two letter code for the language the quote will be in. </a:t>
            </a:r>
            <a:endParaRPr lang="en-US" dirty="0"/>
          </a:p>
          <a:p>
            <a:r>
              <a:rPr lang="en-US" b="1" dirty="0" smtClean="0"/>
              <a:t>&lt;</a:t>
            </a:r>
            <a:r>
              <a:rPr lang="en-US" b="1" dirty="0"/>
              <a:t>ins&gt;</a:t>
            </a:r>
            <a:r>
              <a:rPr lang="en-US" dirty="0"/>
              <a:t> </a:t>
            </a:r>
            <a:r>
              <a:rPr lang="en-US" b="1" dirty="0" smtClean="0"/>
              <a:t>&lt;/</a:t>
            </a:r>
            <a:r>
              <a:rPr lang="en-US" b="1" dirty="0"/>
              <a:t>ins</a:t>
            </a:r>
            <a:r>
              <a:rPr lang="en-US" b="1" dirty="0" smtClean="0"/>
              <a:t>&gt; - </a:t>
            </a:r>
            <a:r>
              <a:rPr lang="en-US" dirty="0" smtClean="0"/>
              <a:t>Marks newly inserted text. Usually underline. </a:t>
            </a:r>
          </a:p>
          <a:p>
            <a:r>
              <a:rPr lang="en-US" b="1" dirty="0" smtClean="0"/>
              <a:t>&lt;</a:t>
            </a:r>
            <a:r>
              <a:rPr lang="en-US" b="1" dirty="0"/>
              <a:t>del&gt;</a:t>
            </a:r>
            <a:r>
              <a:rPr lang="en-US" dirty="0"/>
              <a:t> </a:t>
            </a:r>
            <a:r>
              <a:rPr lang="en-US" b="1" dirty="0" smtClean="0"/>
              <a:t>&lt;/</a:t>
            </a:r>
            <a:r>
              <a:rPr lang="en-US" b="1" dirty="0"/>
              <a:t>del&gt;</a:t>
            </a:r>
            <a:r>
              <a:rPr lang="en-US" dirty="0"/>
              <a:t> </a:t>
            </a:r>
            <a:r>
              <a:rPr lang="en-US" dirty="0" smtClean="0"/>
              <a:t>- Text is </a:t>
            </a:r>
            <a:r>
              <a:rPr lang="en-US" dirty="0" err="1" smtClean="0"/>
              <a:t>stricten</a:t>
            </a:r>
            <a:r>
              <a:rPr lang="en-US" dirty="0" smtClean="0"/>
              <a:t> out.</a:t>
            </a:r>
          </a:p>
          <a:p>
            <a:r>
              <a:rPr lang="en-US" b="1" dirty="0" smtClean="0"/>
              <a:t>&lt;</a:t>
            </a:r>
            <a:r>
              <a:rPr lang="en-US" b="1" dirty="0" err="1" smtClean="0"/>
              <a:t>abbr</a:t>
            </a:r>
            <a:r>
              <a:rPr lang="en-US" b="1" dirty="0" smtClean="0"/>
              <a:t> </a:t>
            </a:r>
            <a:r>
              <a:rPr lang="en-US" b="1" dirty="0"/>
              <a:t>title = </a:t>
            </a:r>
            <a:r>
              <a:rPr lang="en-US" b="1" dirty="0" smtClean="0"/>
              <a:t>“Text”&gt; &lt;/</a:t>
            </a:r>
            <a:r>
              <a:rPr lang="en-US" b="1" dirty="0" err="1"/>
              <a:t>abbr</a:t>
            </a:r>
            <a:r>
              <a:rPr lang="en-US" b="1" dirty="0" smtClean="0"/>
              <a:t>&gt; - </a:t>
            </a:r>
            <a:r>
              <a:rPr lang="en-US" dirty="0" smtClean="0"/>
              <a:t>display what the </a:t>
            </a:r>
            <a:r>
              <a:rPr lang="en-US" dirty="0" err="1" smtClean="0"/>
              <a:t>abbrreviation</a:t>
            </a:r>
            <a:r>
              <a:rPr lang="en-US" dirty="0" smtClean="0"/>
              <a:t> when mouse over. Not for all browsers. </a:t>
            </a:r>
          </a:p>
          <a:p>
            <a:r>
              <a:rPr lang="en-US" b="1" dirty="0" smtClean="0"/>
              <a:t>&lt;</a:t>
            </a:r>
            <a:r>
              <a:rPr lang="en-US" b="1" dirty="0"/>
              <a:t>acronym title = </a:t>
            </a:r>
            <a:r>
              <a:rPr lang="en-US" b="1" dirty="0" smtClean="0"/>
              <a:t>“Text”&gt; &lt;/</a:t>
            </a:r>
            <a:r>
              <a:rPr lang="en-US" b="1" dirty="0"/>
              <a:t>acronym</a:t>
            </a:r>
            <a:r>
              <a:rPr lang="en-US" b="1" dirty="0" smtClean="0"/>
              <a:t>&gt; - </a:t>
            </a:r>
            <a:r>
              <a:rPr lang="en-US" dirty="0" smtClean="0"/>
              <a:t>Tell user what the acronym stands for when mouse over. Not for all browsers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059326"/>
      </p:ext>
    </p:extLst>
  </p:cSld>
  <p:clrMapOvr>
    <a:masterClrMapping/>
  </p:clrMapOvr>
</p:sld>
</file>

<file path=ppt/theme/theme1.xml><?xml version="1.0" encoding="utf-8"?>
<a:theme xmlns:a="http://schemas.openxmlformats.org/drawingml/2006/main" name="webpageDevelopm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webpageDevelopment</Template>
  <TotalTime>110</TotalTime>
  <Words>557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webpageDevelopment</vt:lpstr>
      <vt:lpstr>Chapter 2</vt:lpstr>
      <vt:lpstr>Formatting Text</vt:lpstr>
      <vt:lpstr>Formatting Text</vt:lpstr>
      <vt:lpstr>Logical tags</vt:lpstr>
      <vt:lpstr>Embedding Tags</vt:lpstr>
      <vt:lpstr>Incorrect Way </vt:lpstr>
      <vt:lpstr>Formatting Text</vt:lpstr>
      <vt:lpstr>Font Type</vt:lpstr>
      <vt:lpstr>Block-Level Quotes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16</cp:revision>
  <dcterms:created xsi:type="dcterms:W3CDTF">2014-12-01T16:45:09Z</dcterms:created>
  <dcterms:modified xsi:type="dcterms:W3CDTF">2014-12-26T00:27:51Z</dcterms:modified>
</cp:coreProperties>
</file>